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8B6A9-3185-429E-81F2-E46C80943B00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9410F-4EE0-469B-867D-76382FCCF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30A92-CE6E-4F42-A0BF-711423BEEE4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73392-147B-4354-B23B-B3FF9D0FEB08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8E73-C20D-4FA8-81D2-1203A4B04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691BB-083D-4DA6-9A20-23FE32D4738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9115D-0590-4BBE-A241-B73DB5051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57200"/>
            <a:ext cx="5943600" cy="2514600"/>
          </a:xfrm>
        </p:spPr>
        <p:txBody>
          <a:bodyPr/>
          <a:lstStyle/>
          <a:p>
            <a:pPr eaLnBrk="1" hangingPunct="1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Универзитет у Крагујевцу</a:t>
            </a:r>
          </a:p>
          <a:p>
            <a:pPr eaLnBrk="1" hangingPunct="1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Факултет медицински</a:t>
            </a: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наука</a:t>
            </a:r>
          </a:p>
          <a:p>
            <a:pPr eaLnBrk="1" hangingPunct="1"/>
            <a:endParaRPr lang="sr-Cyrl-C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</a:p>
          <a:p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И16 Обрада резултата мерења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28600" y="1433439"/>
            <a:ext cx="8610600" cy="539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endParaRPr lang="en-US" sz="10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1200" b="1" dirty="0">
              <a:latin typeface="Times New Roman" pitchFamily="18" charset="0"/>
            </a:endParaRPr>
          </a:p>
          <a:p>
            <a:pPr algn="ctr">
              <a:buFontTx/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RS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sr-Cyrl-R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13. Анализа главних компонената-</a:t>
            </a:r>
            <a:r>
              <a:rPr lang="sr-Latn-R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Principal Component Analysis (PCA)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r">
              <a:spcBef>
                <a:spcPct val="50000"/>
              </a:spcBef>
              <a:buNone/>
            </a:pPr>
            <a:endPara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r">
              <a:spcBef>
                <a:spcPct val="50000"/>
              </a:spcBef>
              <a:buNone/>
            </a:pPr>
            <a:r>
              <a:rPr lang="sr-Cyrl-R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доц. др</a:t>
            </a:r>
            <a:r>
              <a:rPr lang="sr-Cyrl-C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Мирослав Соврлић</a:t>
            </a: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Школска 201</a:t>
            </a: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9</a:t>
            </a: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/20</a:t>
            </a: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20</a:t>
            </a: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. </a:t>
            </a:r>
            <a:r>
              <a:rPr lang="sr-Cyrl-C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година</a:t>
            </a:r>
          </a:p>
          <a:p>
            <a:pPr algn="ctr">
              <a:spcBef>
                <a:spcPct val="50000"/>
              </a:spcBef>
              <a:buFontTx/>
              <a:buNone/>
            </a:pPr>
            <a:endParaRPr lang="en-US" sz="2000" dirty="0">
              <a:latin typeface="Times New Roman" pitchFamily="18" charset="0"/>
            </a:endParaRPr>
          </a:p>
        </p:txBody>
      </p:sp>
      <p:pic>
        <p:nvPicPr>
          <p:cNvPr id="2053" name="Picture 5" descr="C:\Users\Sovrlic\Desktop\FMN-K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0021" y="417787"/>
            <a:ext cx="1418897" cy="1662230"/>
          </a:xfrm>
          <a:prstGeom prst="rect">
            <a:avLst/>
          </a:prstGeom>
          <a:noFill/>
        </p:spPr>
      </p:pic>
      <p:pic>
        <p:nvPicPr>
          <p:cNvPr id="6" name="Picture 5" descr="C:\Users\Administrator\AppData\Local\Microsoft\Windows\INetCache\Content.Word\Grbovi fakulteta i univerziteta.tif"/>
          <p:cNvPicPr/>
          <p:nvPr/>
        </p:nvPicPr>
        <p:blipFill>
          <a:blip r:embed="rId3" cstate="print"/>
          <a:srcRect l="6117" t="22653" r="52824" b="8899"/>
          <a:stretch>
            <a:fillRect/>
          </a:stretch>
        </p:blipFill>
        <p:spPr bwMode="auto">
          <a:xfrm>
            <a:off x="636380" y="383627"/>
            <a:ext cx="90075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914400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Дводимензионално (2Д)- х,у график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276411"/>
          <a:ext cx="6629399" cy="108578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145821"/>
                <a:gridCol w="804004"/>
                <a:gridCol w="935915"/>
                <a:gridCol w="1013908"/>
                <a:gridCol w="857922"/>
                <a:gridCol w="1013908"/>
                <a:gridCol w="857921"/>
              </a:tblGrid>
              <a:tr h="43821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1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2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3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4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5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6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Супстанца А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Супстанца Б</a:t>
                      </a:r>
                      <a:endParaRPr lang="sr-Cyrl-RS" sz="16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pSp>
        <p:nvGrpSpPr>
          <p:cNvPr id="2" name="Group 39"/>
          <p:cNvGrpSpPr/>
          <p:nvPr/>
        </p:nvGrpSpPr>
        <p:grpSpPr>
          <a:xfrm>
            <a:off x="990600" y="2438400"/>
            <a:ext cx="5815012" cy="4191000"/>
            <a:chOff x="990600" y="2438400"/>
            <a:chExt cx="5815012" cy="4191000"/>
          </a:xfrm>
        </p:grpSpPr>
        <p:grpSp>
          <p:nvGrpSpPr>
            <p:cNvPr id="5" name="Group 38"/>
            <p:cNvGrpSpPr/>
            <p:nvPr/>
          </p:nvGrpSpPr>
          <p:grpSpPr>
            <a:xfrm>
              <a:off x="990600" y="2438400"/>
              <a:ext cx="5815012" cy="4191000"/>
              <a:chOff x="990600" y="2438400"/>
              <a:chExt cx="5815012" cy="4191000"/>
            </a:xfrm>
          </p:grpSpPr>
          <p:pic>
            <p:nvPicPr>
              <p:cNvPr id="1945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057400" y="2438400"/>
                <a:ext cx="4748212" cy="3939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3886200" y="6260068"/>
                <a:ext cx="14545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r-Cyrl-RS" dirty="0" smtClean="0">
                    <a:latin typeface="Times New Roman" pitchFamily="18" charset="0"/>
                    <a:cs typeface="Times New Roman" pitchFamily="18" charset="0"/>
                  </a:rPr>
                  <a:t>Супстанца А</a:t>
                </a:r>
                <a:endParaRPr lang="en-US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990600" y="4343400"/>
                <a:ext cx="14208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r-Cyrl-RS" dirty="0" smtClean="0">
                    <a:latin typeface="Times New Roman" pitchFamily="18" charset="0"/>
                    <a:cs typeface="Times New Roman" pitchFamily="18" charset="0"/>
                  </a:rPr>
                  <a:t>Супстанца Б</a:t>
                </a:r>
                <a:endParaRPr lang="en-US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867400" y="617220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dirty="0" smtClean="0"/>
                <a:t>10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74914" y="61722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dirty="0" smtClean="0"/>
                <a:t>1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33600" y="55626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dirty="0" smtClean="0"/>
                <a:t>1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33600" y="38862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dirty="0" smtClean="0"/>
                <a:t>6</a:t>
              </a:r>
              <a:endParaRPr lang="en-US" dirty="0"/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5105400" y="3733800"/>
            <a:ext cx="1752600" cy="137160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438400" y="1676400"/>
            <a:ext cx="2438400" cy="83820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2514600" y="4572000"/>
            <a:ext cx="1066800" cy="13716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5257800" y="1752600"/>
            <a:ext cx="2514600" cy="7620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6096000" y="4038600"/>
            <a:ext cx="0" cy="20574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438400" y="4038600"/>
            <a:ext cx="3657600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Ако се мере три варијабле подаци се могу приказати тродимензионално (3Д)-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x, y, z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1276411"/>
          <a:ext cx="6629399" cy="140957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145821"/>
                <a:gridCol w="804004"/>
                <a:gridCol w="935915"/>
                <a:gridCol w="1013908"/>
                <a:gridCol w="857922"/>
                <a:gridCol w="1013908"/>
                <a:gridCol w="857921"/>
              </a:tblGrid>
              <a:tr h="43821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1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2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3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4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5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6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Супстанца А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Супстанца Б</a:t>
                      </a:r>
                      <a:endParaRPr lang="sr-Cyrl-RS" sz="16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Супстанца</a:t>
                      </a:r>
                      <a:r>
                        <a:rPr lang="sr-Cyrl-RS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</a:t>
                      </a:r>
                      <a:endParaRPr lang="sr-Cyrl-RS" sz="16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pSp>
        <p:nvGrpSpPr>
          <p:cNvPr id="2" name="Group 9"/>
          <p:cNvGrpSpPr/>
          <p:nvPr/>
        </p:nvGrpSpPr>
        <p:grpSpPr>
          <a:xfrm>
            <a:off x="990600" y="2819400"/>
            <a:ext cx="5822606" cy="4038600"/>
            <a:chOff x="990600" y="2819400"/>
            <a:chExt cx="5822606" cy="4038600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62200" y="2819400"/>
              <a:ext cx="4451006" cy="388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990600" y="4343400"/>
              <a:ext cx="14208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r-Cyrl-RS" dirty="0" smtClean="0">
                  <a:latin typeface="Times New Roman" pitchFamily="18" charset="0"/>
                  <a:cs typeface="Times New Roman" pitchFamily="18" charset="0"/>
                </a:rPr>
                <a:t>Супстанца Б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962400" y="6488668"/>
              <a:ext cx="14545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r-Cyrl-RS" dirty="0" smtClean="0">
                  <a:latin typeface="Times New Roman" pitchFamily="18" charset="0"/>
                  <a:cs typeface="Times New Roman" pitchFamily="18" charset="0"/>
                </a:rPr>
                <a:t>Супстанца А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886200" y="5334000"/>
              <a:ext cx="14545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r-Cyrl-RS" dirty="0" smtClean="0">
                  <a:latin typeface="Times New Roman" pitchFamily="18" charset="0"/>
                  <a:cs typeface="Times New Roman" pitchFamily="18" charset="0"/>
                </a:rPr>
                <a:t>Супстанца Ц</a:t>
              </a:r>
              <a:endParaRPr lang="en-US" dirty="0"/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5029200" y="4038600"/>
            <a:ext cx="2057400" cy="1219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2362200" y="2362200"/>
            <a:ext cx="24384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Curved Connector 15"/>
          <p:cNvCxnSpPr>
            <a:endCxn id="11" idx="1"/>
          </p:cNvCxnSpPr>
          <p:nvPr/>
        </p:nvCxnSpPr>
        <p:spPr>
          <a:xfrm>
            <a:off x="2895600" y="2819400"/>
            <a:ext cx="2133600" cy="1828800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2438400" y="5334000"/>
            <a:ext cx="1295400" cy="114300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124200" y="2362200"/>
            <a:ext cx="4495800" cy="2895600"/>
            <a:chOff x="3124200" y="2362200"/>
            <a:chExt cx="4495800" cy="2895600"/>
          </a:xfrm>
        </p:grpSpPr>
        <p:sp>
          <p:nvSpPr>
            <p:cNvPr id="18" name="Rounded Rectangle 17"/>
            <p:cNvSpPr/>
            <p:nvPr/>
          </p:nvSpPr>
          <p:spPr>
            <a:xfrm>
              <a:off x="5181600" y="2362200"/>
              <a:ext cx="2438400" cy="457200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Curved Connector 20"/>
            <p:cNvCxnSpPr/>
            <p:nvPr/>
          </p:nvCxnSpPr>
          <p:spPr>
            <a:xfrm rot="5400000">
              <a:off x="3048000" y="2895600"/>
              <a:ext cx="2438400" cy="2286000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276600"/>
            <a:ext cx="8229600" cy="1981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Како приказати графички? 4Д?</a:t>
            </a:r>
          </a:p>
          <a:p>
            <a:pP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6 варијабли, 6Д график?</a:t>
            </a:r>
          </a:p>
          <a:p>
            <a:pP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100 варијабли, 100Д график?</a:t>
            </a:r>
          </a:p>
          <a:p>
            <a:pPr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Смањење димензионалности и редуковање број променљивих:</a:t>
            </a:r>
          </a:p>
          <a:p>
            <a:pPr algn="ctr">
              <a:buNone/>
            </a:pP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Principal Component Analysis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(PCA)</a:t>
            </a:r>
            <a:endParaRPr lang="sr-Cyrl-R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Анализа главних компоненти</a:t>
            </a:r>
          </a:p>
          <a:p>
            <a:pPr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1238435"/>
          <a:ext cx="6629399" cy="173336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145821"/>
                <a:gridCol w="804004"/>
                <a:gridCol w="935915"/>
                <a:gridCol w="1013908"/>
                <a:gridCol w="857922"/>
                <a:gridCol w="1013908"/>
                <a:gridCol w="857921"/>
              </a:tblGrid>
              <a:tr h="43821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1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2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3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4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5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6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Супстанца А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Супстанца Б</a:t>
                      </a:r>
                      <a:endParaRPr lang="sr-Cyrl-RS" sz="16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Супстанца</a:t>
                      </a:r>
                      <a:r>
                        <a:rPr lang="sr-Cyrl-RS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</a:t>
                      </a:r>
                      <a:endParaRPr lang="sr-Cyrl-RS" sz="16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Супстанца</a:t>
                      </a:r>
                      <a:r>
                        <a:rPr lang="sr-Cyrl-RS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</a:t>
                      </a:r>
                      <a:endParaRPr lang="sr-Cyrl-RS" sz="16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381000"/>
          <a:ext cx="6629399" cy="108578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145821"/>
                <a:gridCol w="804004"/>
                <a:gridCol w="935915"/>
                <a:gridCol w="1013908"/>
                <a:gridCol w="857922"/>
                <a:gridCol w="1013908"/>
                <a:gridCol w="857921"/>
              </a:tblGrid>
              <a:tr h="43821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1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2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3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4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5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6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Супстанца А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Супстанца Б</a:t>
                      </a:r>
                      <a:endParaRPr lang="sr-Cyrl-RS" sz="16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r-Cyrl-R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828800" y="1524000"/>
            <a:ext cx="523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plotting the data-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плотовање (цртање) података</a:t>
            </a:r>
            <a:endParaRPr lang="en-US" sz="20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304800" y="2133600"/>
            <a:ext cx="4481254" cy="3950732"/>
            <a:chOff x="304800" y="2133600"/>
            <a:chExt cx="4481254" cy="3950732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3400" y="2133600"/>
              <a:ext cx="4252654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304800" y="3200400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sr-Cyrl-RS" dirty="0" smtClean="0">
                  <a:latin typeface="Times New Roman" pitchFamily="18" charset="0"/>
                  <a:cs typeface="Times New Roman" pitchFamily="18" charset="0"/>
                </a:rPr>
                <a:t>Б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438400" y="5715000"/>
              <a:ext cx="4090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r-Cyrl-RS" dirty="0" smtClean="0">
                  <a:latin typeface="Times New Roman" pitchFamily="18" charset="0"/>
                  <a:cs typeface="Times New Roman" pitchFamily="18" charset="0"/>
                </a:rPr>
                <a:t> А</a:t>
              </a:r>
              <a:endParaRPr lang="en-US" dirty="0"/>
            </a:p>
          </p:txBody>
        </p:sp>
      </p:grp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724400" y="2743200"/>
            <a:ext cx="4419600" cy="2743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Одређивање средњих вредности А и Б;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 средњих вредности А и Б одређивање “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центра података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”;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Фокус је на графику, изворни подаци више нису од значаја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8"/>
          <p:cNvGrpSpPr/>
          <p:nvPr/>
        </p:nvGrpSpPr>
        <p:grpSpPr>
          <a:xfrm>
            <a:off x="914400" y="3733800"/>
            <a:ext cx="3657600" cy="1905000"/>
            <a:chOff x="914400" y="3733800"/>
            <a:chExt cx="3657600" cy="1905000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4572000" y="4419600"/>
              <a:ext cx="0" cy="114300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4191000" y="3733800"/>
              <a:ext cx="0" cy="182880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429000" y="4114800"/>
              <a:ext cx="0" cy="144780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447800" y="4800600"/>
              <a:ext cx="0" cy="76200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914400" y="4876800"/>
              <a:ext cx="0" cy="68580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295400" y="5334000"/>
              <a:ext cx="0" cy="30480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4-Point Star 29"/>
          <p:cNvSpPr/>
          <p:nvPr/>
        </p:nvSpPr>
        <p:spPr>
          <a:xfrm rot="3140400">
            <a:off x="2307348" y="5453521"/>
            <a:ext cx="277973" cy="342950"/>
          </a:xfrm>
          <a:prstGeom prst="star4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45"/>
          <p:cNvGrpSpPr/>
          <p:nvPr/>
        </p:nvGrpSpPr>
        <p:grpSpPr>
          <a:xfrm>
            <a:off x="685800" y="3581400"/>
            <a:ext cx="3657600" cy="1676400"/>
            <a:chOff x="685800" y="3581400"/>
            <a:chExt cx="3657600" cy="1676400"/>
          </a:xfrm>
        </p:grpSpPr>
        <p:cxnSp>
          <p:nvCxnSpPr>
            <p:cNvPr id="35" name="Straight Arrow Connector 34"/>
            <p:cNvCxnSpPr/>
            <p:nvPr/>
          </p:nvCxnSpPr>
          <p:spPr>
            <a:xfrm flipH="1">
              <a:off x="685800" y="4572000"/>
              <a:ext cx="609600" cy="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43"/>
            <p:cNvGrpSpPr/>
            <p:nvPr/>
          </p:nvGrpSpPr>
          <p:grpSpPr>
            <a:xfrm>
              <a:off x="685800" y="3581400"/>
              <a:ext cx="3657600" cy="1676400"/>
              <a:chOff x="685800" y="3581400"/>
              <a:chExt cx="3657600" cy="1676400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 flipH="1">
                <a:off x="685800" y="4267200"/>
                <a:ext cx="3657600" cy="0"/>
              </a:xfrm>
              <a:prstGeom prst="straightConnector1">
                <a:avLst/>
              </a:prstGeom>
              <a:ln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762000" y="3581400"/>
                <a:ext cx="3276600" cy="0"/>
              </a:xfrm>
              <a:prstGeom prst="straightConnector1">
                <a:avLst/>
              </a:prstGeom>
              <a:ln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H="1">
                <a:off x="685800" y="3886200"/>
                <a:ext cx="2667000" cy="0"/>
              </a:xfrm>
              <a:prstGeom prst="straightConnector1">
                <a:avLst/>
              </a:prstGeom>
              <a:ln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>
                <a:off x="762000" y="5257800"/>
                <a:ext cx="381000" cy="0"/>
              </a:xfrm>
              <a:prstGeom prst="straightConnector1">
                <a:avLst/>
              </a:prstGeom>
              <a:ln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>
                <a:off x="685800" y="4724400"/>
                <a:ext cx="76200" cy="0"/>
              </a:xfrm>
              <a:prstGeom prst="straightConnector1">
                <a:avLst/>
              </a:prstGeom>
              <a:ln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" name="4-Point Star 44"/>
          <p:cNvSpPr/>
          <p:nvPr/>
        </p:nvSpPr>
        <p:spPr>
          <a:xfrm rot="3140400">
            <a:off x="538879" y="4081921"/>
            <a:ext cx="277973" cy="342950"/>
          </a:xfrm>
          <a:prstGeom prst="star4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-Point Star 46"/>
          <p:cNvSpPr/>
          <p:nvPr/>
        </p:nvSpPr>
        <p:spPr>
          <a:xfrm rot="2307755">
            <a:off x="2243062" y="4049791"/>
            <a:ext cx="378272" cy="462427"/>
          </a:xfrm>
          <a:prstGeom prst="star4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50"/>
          <p:cNvGrpSpPr/>
          <p:nvPr/>
        </p:nvGrpSpPr>
        <p:grpSpPr>
          <a:xfrm>
            <a:off x="716280" y="4267200"/>
            <a:ext cx="1722120" cy="1295400"/>
            <a:chOff x="716280" y="4267200"/>
            <a:chExt cx="1722120" cy="1295400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2438400" y="4343400"/>
              <a:ext cx="0" cy="12192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 flipV="1">
              <a:off x="1539240" y="3444240"/>
              <a:ext cx="0" cy="164592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>
          <a:xfrm>
            <a:off x="1295400" y="228600"/>
            <a:ext cx="6248400" cy="160020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1143000" y="228600"/>
            <a:ext cx="6248400" cy="160020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 animBg="1"/>
      <p:bldP spid="45" grpId="0" animBg="1"/>
      <p:bldP spid="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295400" y="4953000"/>
            <a:ext cx="7239000" cy="1524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Премештање центра података на почетак (0,0) графикона;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Премештањем података не мења се релативни однос положаја између података.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37"/>
          <p:cNvGrpSpPr/>
          <p:nvPr/>
        </p:nvGrpSpPr>
        <p:grpSpPr>
          <a:xfrm>
            <a:off x="2209800" y="838200"/>
            <a:ext cx="3871654" cy="3048000"/>
            <a:chOff x="304800" y="2133600"/>
            <a:chExt cx="4481254" cy="3950732"/>
          </a:xfrm>
        </p:grpSpPr>
        <p:grpSp>
          <p:nvGrpSpPr>
            <p:cNvPr id="3" name="Group 10"/>
            <p:cNvGrpSpPr/>
            <p:nvPr/>
          </p:nvGrpSpPr>
          <p:grpSpPr>
            <a:xfrm>
              <a:off x="304800" y="2133600"/>
              <a:ext cx="4481254" cy="3950732"/>
              <a:chOff x="304800" y="2133600"/>
              <a:chExt cx="4481254" cy="3950732"/>
            </a:xfrm>
          </p:grpSpPr>
          <p:pic>
            <p:nvPicPr>
              <p:cNvPr id="2150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33400" y="2133600"/>
                <a:ext cx="4252654" cy="3657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Rectangle 6"/>
              <p:cNvSpPr/>
              <p:nvPr/>
            </p:nvSpPr>
            <p:spPr>
              <a:xfrm>
                <a:off x="304800" y="3200400"/>
                <a:ext cx="3177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sr-Cyrl-RS" dirty="0" smtClean="0">
                    <a:latin typeface="Times New Roman" pitchFamily="18" charset="0"/>
                    <a:cs typeface="Times New Roman" pitchFamily="18" charset="0"/>
                  </a:rPr>
                  <a:t>Б</a:t>
                </a:r>
                <a:endParaRPr lang="en-US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438400" y="5715000"/>
                <a:ext cx="4090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r-Cyrl-RS" dirty="0" smtClean="0">
                    <a:latin typeface="Times New Roman" pitchFamily="18" charset="0"/>
                    <a:cs typeface="Times New Roman" pitchFamily="18" charset="0"/>
                  </a:rPr>
                  <a:t> А</a:t>
                </a:r>
                <a:endParaRPr lang="en-US" dirty="0"/>
              </a:p>
            </p:txBody>
          </p:sp>
        </p:grpSp>
        <p:sp>
          <p:nvSpPr>
            <p:cNvPr id="30" name="4-Point Star 29"/>
            <p:cNvSpPr/>
            <p:nvPr/>
          </p:nvSpPr>
          <p:spPr>
            <a:xfrm rot="3140400">
              <a:off x="2307348" y="5453521"/>
              <a:ext cx="277973" cy="342950"/>
            </a:xfrm>
            <a:prstGeom prst="star4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4-Point Star 44"/>
            <p:cNvSpPr/>
            <p:nvPr/>
          </p:nvSpPr>
          <p:spPr>
            <a:xfrm rot="3140400">
              <a:off x="538879" y="4081921"/>
              <a:ext cx="277973" cy="342950"/>
            </a:xfrm>
            <a:prstGeom prst="star4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4-Point Star 46"/>
            <p:cNvSpPr/>
            <p:nvPr/>
          </p:nvSpPr>
          <p:spPr>
            <a:xfrm rot="2307755">
              <a:off x="2243062" y="4049791"/>
              <a:ext cx="378272" cy="462427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914400"/>
            <a:ext cx="630555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762000"/>
            <a:ext cx="6296025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914400"/>
            <a:ext cx="638175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276600"/>
            <a:ext cx="5197320" cy="337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808037"/>
            <a:ext cx="3810000" cy="4983163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Конструисање линије која пролази кроз почетак графика (0,0), њено ротирање до положаја који се уклапа са подацима (“фитовање”) тј. најбоље описује податке;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Како проценити који положај линије је одговарајући?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Пројектовање података на линију и мерење растојања од података до линије (пронаћи линију у којој су растојања минимална).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5105400" cy="336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rot="360000" flipH="1">
            <a:off x="1622266" y="651336"/>
            <a:ext cx="1371600" cy="365302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200000" flipH="1">
            <a:off x="1650146" y="657805"/>
            <a:ext cx="1371600" cy="365302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2760000" flipH="1">
            <a:off x="1789474" y="696916"/>
            <a:ext cx="1371600" cy="365760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-152400"/>
            <a:ext cx="4368826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18606"/>
            <a:ext cx="4038600" cy="260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429000"/>
            <a:ext cx="405108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667000"/>
            <a:ext cx="8382000" cy="2286000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Максимизовање збира квадратних растојања од пројектованих тачки до центра података (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sum of squared distances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-76200"/>
            <a:ext cx="393850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6172200"/>
            <a:ext cx="480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246779" y="6167735"/>
            <a:ext cx="3897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sum of squared distances</a:t>
            </a:r>
            <a:r>
              <a:rPr lang="sr-Cyrl-R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648200"/>
            <a:ext cx="3128962" cy="213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4495800" cy="302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1257" y="990600"/>
            <a:ext cx="4452743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534400" cy="6172200"/>
          </a:xfrm>
        </p:spPr>
        <p:txBody>
          <a:bodyPr/>
          <a:lstStyle/>
          <a:p>
            <a:r>
              <a:rPr lang="sr-Cyrl-R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Линија добијена из максималног збира квадратних растојања (са својим нагибом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представља главну компоненту 1 (</a:t>
            </a:r>
            <a:r>
              <a:rPr lang="en-US" sz="2000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Principal Component 1- </a:t>
            </a:r>
            <a:r>
              <a:rPr lang="en-US" sz="20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PC1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Ако је нагиб лини 0,25 може се рећи да линија за сваке 4 јединице које описује на х оси (супстанца А) описује- обухвата 1 јединицу на у оси (супстанца Б)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r-Cyrl-RS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 значи да се подаци налазе највећим делом на х оси, односно да супстанца А (у овом случају) највећим делом описује наш узорак</a:t>
            </a:r>
            <a:endParaRPr lang="en-US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581400" y="1219200"/>
            <a:ext cx="19050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200400" y="1676400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нагиб- 0,25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85800" y="54102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Однос А и Б (4:1) представља </a:t>
            </a:r>
            <a:r>
              <a:rPr lang="sr-Cyrl-R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линеарну комбинацију </a:t>
            </a:r>
            <a:r>
              <a:rPr lang="sr-Cyrl-R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супстанци А и Б односно </a:t>
            </a:r>
            <a:r>
              <a:rPr lang="sr-Cyrl-R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РС1 представља линеарну комбинацију варијабли.</a:t>
            </a:r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5043488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142373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762000"/>
            <a:ext cx="1371600" cy="44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371600"/>
            <a:ext cx="2014537" cy="4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1" y="171926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1985727"/>
            <a:ext cx="609600" cy="45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24200" y="2743200"/>
            <a:ext cx="41807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8775" y="1752600"/>
            <a:ext cx="37052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381000"/>
            <a:ext cx="5867400" cy="3916363"/>
          </a:xfrm>
        </p:spPr>
        <p:txBody>
          <a:bodyPr>
            <a:normAutofit/>
          </a:bodyPr>
          <a:lstStyle/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Ако је дужина црвене линије (а) 4,12 можемо да скалирамо троугао тако да њена дужина представља јединицу (делимо дужину сваке странице троугла са 4,12)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Добијају се скалиране вредности а,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 с. 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52800" y="1676400"/>
            <a:ext cx="485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43400" y="1924050"/>
            <a:ext cx="9144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33775" y="2724150"/>
            <a:ext cx="733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0" y="2819400"/>
            <a:ext cx="58674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0,97:0,242=4:1</a:t>
            </a:r>
            <a:endParaRPr kumimoji="0" lang="en-US" sz="20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3276600" y="3276600"/>
            <a:ext cx="5867400" cy="2087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0363200" y="55626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rot="5400000" flipH="1" flipV="1">
            <a:off x="2819400" y="4495800"/>
            <a:ext cx="1143000" cy="9906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943600" y="4800600"/>
            <a:ext cx="2682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SS= </a:t>
            </a:r>
            <a:r>
              <a:rPr lang="sr-Cyrl-R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ајген вектор за РС1</a:t>
            </a:r>
            <a:endParaRPr lang="en-US" dirty="0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6231" y="3581400"/>
            <a:ext cx="480536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2"/>
          <p:cNvGrpSpPr/>
          <p:nvPr/>
        </p:nvGrpSpPr>
        <p:grpSpPr>
          <a:xfrm>
            <a:off x="3505200" y="5886450"/>
            <a:ext cx="5638800" cy="971550"/>
            <a:chOff x="3505200" y="5886450"/>
            <a:chExt cx="5638800" cy="971550"/>
          </a:xfrm>
        </p:grpSpPr>
        <p:pic>
          <p:nvPicPr>
            <p:cNvPr id="3087" name="Picture 1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505200" y="5886450"/>
              <a:ext cx="2494139" cy="971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Rectangle 30"/>
            <p:cNvSpPr/>
            <p:nvPr/>
          </p:nvSpPr>
          <p:spPr>
            <a:xfrm>
              <a:off x="3713859" y="6172200"/>
              <a:ext cx="543014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r-Cyrl-R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ајген вектор за РС1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sr-Cyrl-R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сингуларна вредност за РС1</a:t>
              </a:r>
            </a:p>
            <a:p>
              <a:r>
                <a:rPr lang="en-U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                                        (</a:t>
              </a:r>
              <a:r>
                <a:rPr lang="en-US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Singular value for PC1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b="1" u="sng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SV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dirty="0"/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3124200" y="3581400"/>
            <a:ext cx="6019800" cy="1676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Вектор вредности 1 који садржи 0,97 делова А и 0,242 делова Б представља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ајген вектор РС1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Eigenvector, Singular Vector). 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  <p:bldP spid="17" grpId="0" build="p"/>
      <p:bldP spid="30" grpId="0"/>
      <p:bldP spid="1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Главна компонента 2</a:t>
            </a:r>
            <a:br>
              <a:rPr lang="sr-Cyrl-R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Principal Component </a:t>
            </a:r>
            <a:r>
              <a:rPr lang="sr-Cyrl-RS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sr-Cyrl-R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Линија која пролази кроз почетак система и нормална је на РС1 (без икакве даље оптимизације)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4502531" cy="30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40226"/>
            <a:ext cx="3938588" cy="262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8"/>
          <p:cNvGrpSpPr/>
          <p:nvPr/>
        </p:nvGrpSpPr>
        <p:grpSpPr>
          <a:xfrm>
            <a:off x="4190999" y="3962400"/>
            <a:ext cx="4136735" cy="2590800"/>
            <a:chOff x="4190999" y="3962400"/>
            <a:chExt cx="4136735" cy="2590800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90999" y="3962400"/>
              <a:ext cx="4136735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4419600" y="4648200"/>
              <a:ext cx="838200" cy="5334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11"/>
          <p:cNvGrpSpPr/>
          <p:nvPr/>
        </p:nvGrpSpPr>
        <p:grpSpPr>
          <a:xfrm>
            <a:off x="685800" y="5562600"/>
            <a:ext cx="5410200" cy="674132"/>
            <a:chOff x="685800" y="5562600"/>
            <a:chExt cx="5410200" cy="674132"/>
          </a:xfrm>
        </p:grpSpPr>
        <p:sp>
          <p:nvSpPr>
            <p:cNvPr id="7" name="Rectangle 6"/>
            <p:cNvSpPr/>
            <p:nvPr/>
          </p:nvSpPr>
          <p:spPr>
            <a:xfrm>
              <a:off x="685800" y="5867400"/>
              <a:ext cx="2590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r-Cyrl-RS" b="1" dirty="0" smtClean="0">
                  <a:latin typeface="Times New Roman" pitchFamily="18" charset="0"/>
                  <a:cs typeface="Times New Roman" pitchFamily="18" charset="0"/>
                </a:rPr>
                <a:t>ајген вектор РС2</a:t>
              </a:r>
              <a:endParaRPr lang="en-US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2590800" y="5562600"/>
              <a:ext cx="35052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Анализа главних компонената</a:t>
            </a:r>
            <a:br>
              <a:rPr lang="sr-Cyrl-R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Principal Component Analysis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(PCA)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Методу је први описао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Karl Pearson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1901.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године коју је касније разрадио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Harold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Hotelling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(1933)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Широко коришћена метода мултиваријационе анализе података;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Метода која има највећу примену када је потребно извршити обраду података са више променљивих;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Мултиваријациони подаци су великог обима и није могуће уочити трендове и односе;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Између променљивих често постоји одређен степен корелације па су неке од информација сувишне;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PCA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анализом се формирају нове променљиве које су линеарне функције-комбинације изворних променљивих;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Смањује се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димензионалност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 редукује број променљивих;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Новоформиране променљиве нису у међусобној корелацији и њихов максималан број не може бити већи од броја изворних променљивих;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РСА је техника за смањење броја података када између њих постоји корелација.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2"/>
          </a:xfrm>
        </p:spPr>
        <p:txBody>
          <a:bodyPr>
            <a:norm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PCA plot</a:t>
            </a:r>
            <a:r>
              <a:rPr lang="sr-Cyrl-R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PCA </a:t>
            </a:r>
            <a:r>
              <a:rPr lang="sr-Cyrl-R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график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(декомпозиција сингуларих вредности)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7543800" cy="990600"/>
          </a:xfrm>
        </p:spPr>
        <p:txBody>
          <a:bodyPr>
            <a:norm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Ротирање до хоризонталног РС1 положаја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6692111" cy="438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0"/>
          <p:cNvGrpSpPr/>
          <p:nvPr/>
        </p:nvGrpSpPr>
        <p:grpSpPr>
          <a:xfrm>
            <a:off x="381000" y="1752600"/>
            <a:ext cx="6553200" cy="4191000"/>
            <a:chOff x="381000" y="1752600"/>
            <a:chExt cx="6553200" cy="41910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2590800"/>
              <a:ext cx="5791200" cy="3352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1828800" y="1752600"/>
              <a:ext cx="34290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19800" y="3124200"/>
              <a:ext cx="914400" cy="228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5867400"/>
            <a:ext cx="75438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 пројектованих тачака лоцирамо где се узорци налазе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2362200"/>
            <a:ext cx="5253037" cy="363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>
            <a:off x="7239000" y="5867400"/>
            <a:ext cx="1600200" cy="4572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5638800"/>
            <a:ext cx="2819400" cy="944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PCA plot</a:t>
            </a:r>
            <a:r>
              <a:rPr lang="sr-Cyrl-R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PCA </a:t>
            </a:r>
            <a:r>
              <a:rPr lang="sr-Cyrl-RS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график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228600"/>
            <a:ext cx="37433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62200"/>
            <a:ext cx="3306977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566466"/>
            <a:ext cx="3014662" cy="2291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1752600"/>
            <a:ext cx="5029200" cy="35486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Конвертовање у варијацију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153400" cy="4525963"/>
          </a:xfrm>
        </p:spPr>
        <p:txBody>
          <a:bodyPr>
            <a:normAutofit/>
          </a:bodyPr>
          <a:lstStyle/>
          <a:p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Претпоставка: РС1=15, РС2=3  » укупан број варијација 18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828800"/>
            <a:ext cx="515435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0"/>
            <a:ext cx="45192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352800"/>
            <a:ext cx="4114800" cy="905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1"/>
          <p:cNvGrpSpPr/>
          <p:nvPr/>
        </p:nvGrpSpPr>
        <p:grpSpPr>
          <a:xfrm>
            <a:off x="5791200" y="2819400"/>
            <a:ext cx="3352800" cy="1990725"/>
            <a:chOff x="5791200" y="2819400"/>
            <a:chExt cx="3352800" cy="1990725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91200" y="2819400"/>
              <a:ext cx="3024187" cy="758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153400" y="3429000"/>
              <a:ext cx="274814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12814" y="4343400"/>
              <a:ext cx="1531186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8"/>
          <p:cNvGrpSpPr/>
          <p:nvPr/>
        </p:nvGrpSpPr>
        <p:grpSpPr>
          <a:xfrm>
            <a:off x="2133600" y="1524000"/>
            <a:ext cx="4147828" cy="1114425"/>
            <a:chOff x="2133600" y="1524000"/>
            <a:chExt cx="4147828" cy="1114425"/>
          </a:xfrm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33600" y="1524000"/>
              <a:ext cx="1719262" cy="483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" name="Straight Arrow Connector 16"/>
            <p:cNvCxnSpPr/>
            <p:nvPr/>
          </p:nvCxnSpPr>
          <p:spPr>
            <a:xfrm>
              <a:off x="3962400" y="1828800"/>
              <a:ext cx="6858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334000" y="1981200"/>
              <a:ext cx="947428" cy="65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ectangle 14"/>
          <p:cNvSpPr/>
          <p:nvPr/>
        </p:nvSpPr>
        <p:spPr>
          <a:xfrm>
            <a:off x="1143000" y="6248400"/>
            <a:ext cx="7067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Добијена РС1 вредност  износи 83% укупне варијације РС!</a:t>
            </a:r>
            <a:endParaRPr lang="en-US" sz="20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Principal Component 3- 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PC3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4400"/>
            <a:ext cx="6934200" cy="482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3000" y="6096000"/>
            <a:ext cx="6702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Теоретски: РС вредности има онолико колико се прати варијабила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Скри плот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Scree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plot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Графички приказ процената израчунатих варијација главних компоненти (РС вредности):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357430"/>
            <a:ext cx="37338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Scree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pPr algn="just"/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Scree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графички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метод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ротацију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линијском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дијаграму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ајгенвредности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почевши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највеће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Тражи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којем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линија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нагло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мења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правац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укључене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анализу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vi-VN" sz="2000" dirty="0" smtClean="0">
                <a:latin typeface="+mj-lt"/>
              </a:rPr>
              <a:t> </a:t>
            </a:r>
            <a:endParaRPr lang="en-US" sz="2000" dirty="0" smtClean="0">
              <a:latin typeface="+mj-lt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графички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PCA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PFA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почетку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проналажење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+mj-lt"/>
            </a:endParaRPr>
          </a:p>
          <a:p>
            <a:pPr algn="just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Scree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5"/>
            <a:ext cx="607223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8596" y="5143512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приказан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графикон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уочава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нагли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значи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ротацију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издвојена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заједно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објашњавају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82,95%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варијација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РСА је техника за смањење броја података када између њих постоји корелација.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PCA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анализом се формирају нове променљиве које су линеарне функције-комбинације изворних променљивих;</a:t>
            </a: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Смањује се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димензионалност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 редукује број променљивих;</a:t>
            </a: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Новоформиране променљиве нису у међусобној корелацији и њихов максималан број не може бити већи од броја изворних променљивих;</a:t>
            </a: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РСА је техника за смањење броја података када између њих постоји корелација.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Principal Component Analysis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(PCA)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Principal Component Analysis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(PCA)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Широка примена тек са појавом рачунара;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 би смањио број променљивих и димензија простора потребно је утврдити критеријуме за одбацивањепроменљивих које не обезбеђују довољно информација и критеријуме за задржаање променљивих које носе највећи део информација садржаних у изворним подацима. </a:t>
            </a: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примењује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варијабли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скупу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редундантан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сувишан, прекомеран)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варијабли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димензију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пружају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никакву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додатну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информацију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обухваћена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вариј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Анализа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редукцију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разматрамо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називамо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мањим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бројем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објашњавамо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претежан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варијансе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оригиналних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лакше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разумевање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информације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садржане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подацима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задатак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конструисање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линеарне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комбинације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оригиналних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услов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обухвате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износ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варијансе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оригиналног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скупа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Сукцесивне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издвајају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ограничење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међусобом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некорелисане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обухватају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максималном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преостали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укупне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варијансе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обухваћен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претходно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издвојеним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компонентама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редукција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димензионалности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редукује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изворних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варијабли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мали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индекса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линеарна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комбинација</a:t>
            </a:r>
            <a:r>
              <a:rPr lang="nb-N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изворних</a:t>
            </a:r>
            <a:r>
              <a:rPr lang="nb-N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варијабли</a:t>
            </a:r>
            <a:r>
              <a:rPr lang="nb-N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nb-N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nb-N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nb-N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зову</a:t>
            </a:r>
            <a:r>
              <a:rPr lang="nb-NO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главне</a:t>
            </a:r>
            <a:r>
              <a:rPr lang="nb-NO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lnSpc>
                <a:spcPct val="150000"/>
              </a:lnSpc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интерпретација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главне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објашњавају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варијабилност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најконцизнији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скривене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повезаности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међуодносе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приказују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уобичајен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битних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скупу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изворних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Principal Component Analysis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(PCA)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3114675" cy="312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28600"/>
            <a:ext cx="53625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657600"/>
            <a:ext cx="8234363" cy="2890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8" y="838200"/>
            <a:ext cx="8767762" cy="471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809875"/>
            <a:ext cx="49434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Димензионалност</a:t>
            </a:r>
            <a:br>
              <a:rPr lang="sr-Cyrl-R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(димензионално приказивање података)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Једнодимензионално (1Д)- нумеричка линија: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 smtClean="0"/>
          </a:p>
          <a:p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143000" y="4038600"/>
          <a:ext cx="6629399" cy="76200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145821"/>
                <a:gridCol w="804004"/>
                <a:gridCol w="935915"/>
                <a:gridCol w="1013908"/>
                <a:gridCol w="857922"/>
                <a:gridCol w="1013908"/>
                <a:gridCol w="857921"/>
              </a:tblGrid>
              <a:tr h="43821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1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2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3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4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Узорак 5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Узорак 6</a:t>
                      </a:r>
                      <a:endParaRPr lang="sr-Cyrl-R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3788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Супстанца А</a:t>
                      </a:r>
                      <a:endParaRPr lang="sr-Cyrl-R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pSp>
        <p:nvGrpSpPr>
          <p:cNvPr id="4" name="Group 23"/>
          <p:cNvGrpSpPr/>
          <p:nvPr/>
        </p:nvGrpSpPr>
        <p:grpSpPr>
          <a:xfrm>
            <a:off x="5029200" y="2428875"/>
            <a:ext cx="494046" cy="533400"/>
            <a:chOff x="5715000" y="2057400"/>
            <a:chExt cx="494046" cy="533400"/>
          </a:xfrm>
        </p:grpSpPr>
        <p:sp>
          <p:nvSpPr>
            <p:cNvPr id="12" name="Oval 11"/>
            <p:cNvSpPr/>
            <p:nvPr/>
          </p:nvSpPr>
          <p:spPr>
            <a:xfrm>
              <a:off x="5715000" y="2057400"/>
              <a:ext cx="457200" cy="5334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15000" y="2133600"/>
              <a:ext cx="494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sz="2000" dirty="0" smtClean="0">
                  <a:latin typeface="Times New Roman" pitchFamily="18" charset="0"/>
                  <a:cs typeface="Times New Roman" pitchFamily="18" charset="0"/>
                </a:rPr>
                <a:t>У1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Group 22"/>
          <p:cNvGrpSpPr/>
          <p:nvPr/>
        </p:nvGrpSpPr>
        <p:grpSpPr>
          <a:xfrm>
            <a:off x="5867400" y="2428875"/>
            <a:ext cx="494046" cy="533400"/>
            <a:chOff x="4953000" y="5334000"/>
            <a:chExt cx="494046" cy="533400"/>
          </a:xfrm>
        </p:grpSpPr>
        <p:sp>
          <p:nvSpPr>
            <p:cNvPr id="13" name="Oval 12"/>
            <p:cNvSpPr/>
            <p:nvPr/>
          </p:nvSpPr>
          <p:spPr>
            <a:xfrm>
              <a:off x="4953000" y="5334000"/>
              <a:ext cx="457200" cy="5334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53000" y="5410200"/>
              <a:ext cx="494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sz="2000" dirty="0" smtClean="0">
                  <a:latin typeface="Times New Roman" pitchFamily="18" charset="0"/>
                  <a:cs typeface="Times New Roman" pitchFamily="18" charset="0"/>
                </a:rPr>
                <a:t>У2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Group 24"/>
          <p:cNvGrpSpPr/>
          <p:nvPr/>
        </p:nvGrpSpPr>
        <p:grpSpPr>
          <a:xfrm>
            <a:off x="4114800" y="2428875"/>
            <a:ext cx="494046" cy="533400"/>
            <a:chOff x="6248400" y="4800600"/>
            <a:chExt cx="494046" cy="533400"/>
          </a:xfrm>
        </p:grpSpPr>
        <p:sp>
          <p:nvSpPr>
            <p:cNvPr id="15" name="Oval 14"/>
            <p:cNvSpPr/>
            <p:nvPr/>
          </p:nvSpPr>
          <p:spPr>
            <a:xfrm>
              <a:off x="6248400" y="4800600"/>
              <a:ext cx="457200" cy="5334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48400" y="4876800"/>
              <a:ext cx="494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sz="2000" dirty="0" smtClean="0">
                  <a:latin typeface="Times New Roman" pitchFamily="18" charset="0"/>
                  <a:cs typeface="Times New Roman" pitchFamily="18" charset="0"/>
                </a:rPr>
                <a:t>У3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26"/>
          <p:cNvGrpSpPr/>
          <p:nvPr/>
        </p:nvGrpSpPr>
        <p:grpSpPr>
          <a:xfrm>
            <a:off x="3276600" y="2428875"/>
            <a:ext cx="494046" cy="533400"/>
            <a:chOff x="3124200" y="2057400"/>
            <a:chExt cx="494046" cy="533400"/>
          </a:xfrm>
        </p:grpSpPr>
        <p:sp>
          <p:nvSpPr>
            <p:cNvPr id="17" name="Oval 16"/>
            <p:cNvSpPr/>
            <p:nvPr/>
          </p:nvSpPr>
          <p:spPr>
            <a:xfrm>
              <a:off x="3124200" y="2057400"/>
              <a:ext cx="457200" cy="5334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24200" y="2133600"/>
              <a:ext cx="494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sz="2000" dirty="0" smtClean="0">
                  <a:latin typeface="Times New Roman" pitchFamily="18" charset="0"/>
                  <a:cs typeface="Times New Roman" pitchFamily="18" charset="0"/>
                </a:rPr>
                <a:t>У4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27"/>
          <p:cNvGrpSpPr/>
          <p:nvPr/>
        </p:nvGrpSpPr>
        <p:grpSpPr>
          <a:xfrm>
            <a:off x="2438400" y="2428875"/>
            <a:ext cx="494046" cy="533400"/>
            <a:chOff x="4724400" y="4343400"/>
            <a:chExt cx="494046" cy="533400"/>
          </a:xfrm>
        </p:grpSpPr>
        <p:sp>
          <p:nvSpPr>
            <p:cNvPr id="19" name="Oval 18"/>
            <p:cNvSpPr/>
            <p:nvPr/>
          </p:nvSpPr>
          <p:spPr>
            <a:xfrm>
              <a:off x="4724400" y="4343400"/>
              <a:ext cx="457200" cy="5334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24400" y="4419600"/>
              <a:ext cx="494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sz="2000" dirty="0" smtClean="0">
                  <a:latin typeface="Times New Roman" pitchFamily="18" charset="0"/>
                  <a:cs typeface="Times New Roman" pitchFamily="18" charset="0"/>
                </a:rPr>
                <a:t>У5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Group 28"/>
          <p:cNvGrpSpPr/>
          <p:nvPr/>
        </p:nvGrpSpPr>
        <p:grpSpPr>
          <a:xfrm>
            <a:off x="1600200" y="2428875"/>
            <a:ext cx="494046" cy="533400"/>
            <a:chOff x="1143000" y="4419600"/>
            <a:chExt cx="494046" cy="533400"/>
          </a:xfrm>
        </p:grpSpPr>
        <p:sp>
          <p:nvSpPr>
            <p:cNvPr id="21" name="Oval 20"/>
            <p:cNvSpPr/>
            <p:nvPr/>
          </p:nvSpPr>
          <p:spPr>
            <a:xfrm>
              <a:off x="1143000" y="4419600"/>
              <a:ext cx="457200" cy="5334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43000" y="4495800"/>
              <a:ext cx="494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r-Cyrl-RS" sz="2000" dirty="0" smtClean="0">
                  <a:latin typeface="Times New Roman" pitchFamily="18" charset="0"/>
                  <a:cs typeface="Times New Roman" pitchFamily="18" charset="0"/>
                </a:rPr>
                <a:t>У6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1268</Words>
  <Application>Microsoft Office PowerPoint</Application>
  <PresentationFormat>On-screen Show (4:3)</PresentationFormat>
  <Paragraphs>242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1_Office Theme</vt:lpstr>
      <vt:lpstr>Slide 1</vt:lpstr>
      <vt:lpstr>Анализа главних компонената Principal Component Analysis (PCA)</vt:lpstr>
      <vt:lpstr>Principal Component Analysis (PCA)</vt:lpstr>
      <vt:lpstr>Principal Component Analysis (PCA)</vt:lpstr>
      <vt:lpstr>Slide 5</vt:lpstr>
      <vt:lpstr>Principal Component Analysis (PCA)</vt:lpstr>
      <vt:lpstr>Slide 7</vt:lpstr>
      <vt:lpstr>Slide 8</vt:lpstr>
      <vt:lpstr>Димензионалност (димензионално приказивање података)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Главна компонента 2 (Principal Component 2- PC2)</vt:lpstr>
      <vt:lpstr>PCA plot (PCA график) (декомпозиција сингуларих вредности)</vt:lpstr>
      <vt:lpstr>Slide 21</vt:lpstr>
      <vt:lpstr>Конвертовање у варијацију</vt:lpstr>
      <vt:lpstr>Principal Component 3- PC3</vt:lpstr>
      <vt:lpstr>Скри плот (Scree plot)</vt:lpstr>
      <vt:lpstr>Scree тест</vt:lpstr>
      <vt:lpstr>Scree тест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 Comp</dc:creator>
  <cp:lastModifiedBy>Ksenija</cp:lastModifiedBy>
  <cp:revision>2</cp:revision>
  <dcterms:created xsi:type="dcterms:W3CDTF">2019-08-30T08:56:39Z</dcterms:created>
  <dcterms:modified xsi:type="dcterms:W3CDTF">2019-09-10T17:43:46Z</dcterms:modified>
</cp:coreProperties>
</file>